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3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164" y="114"/>
      </p:cViewPr>
      <p:guideLst>
        <p:guide orient="horz" pos="2160"/>
        <p:guide pos="288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86C3D-774C-4917-8FBF-201E411DE539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3222F-05E1-418E-A954-FCBEC1FD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0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9D7D-B606-4067-81AD-225A2652253E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C1E1-2A93-4392-BDB5-37191B024EEA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8E6BB-962A-40A8-9D52-36E1EE48DD40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1D44F-DC16-41DF-9947-43B185845C3A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5ED2E-391D-4873-B6DF-07570C98D09C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B832-B086-4300-90D6-FF70E4DB9CC4}" type="datetime1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69235-39E2-4AF7-AAEE-1B2C400951CA}" type="datetime1">
              <a:rPr lang="en-US" smtClean="0"/>
              <a:t>7/3/2014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4E31-7521-4F98-8D27-90529B9D3C2D}" type="datetime1">
              <a:rPr lang="en-US" smtClean="0"/>
              <a:t>7/3/2014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520-BEB0-424C-99DF-2F2C465EF04D}" type="datetime1">
              <a:rPr lang="en-US" smtClean="0"/>
              <a:t>7/3/2014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3FE3-C356-4F1A-99FA-AA1C84843C06}" type="datetime1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2C87B-5212-42B4-A1F8-137FEFD096EE}" type="datetime1">
              <a:rPr lang="en-US" smtClean="0"/>
              <a:t>7/3/2014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6BAA1CC-4490-4EA7-9D24-51A3320F69D5}" type="datetime1">
              <a:rPr lang="en-US" smtClean="0"/>
              <a:t>7/3/2014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Implementarea parserelor Earley pe arhitectura CUDA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610CE32-7013-4DD8-9360-3FC0D90E50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7" y="780476"/>
            <a:ext cx="7848600" cy="1927225"/>
          </a:xfrm>
        </p:spPr>
        <p:txBody>
          <a:bodyPr anchor="ctr">
            <a:normAutofit/>
          </a:bodyPr>
          <a:lstStyle/>
          <a:p>
            <a:pPr algn="ctr"/>
            <a:r>
              <a:rPr lang="ro-RO" sz="3200" smtClean="0"/>
              <a:t>Randarea obiectelor folosind funcții de distanță în Opengl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2800" y="18288"/>
            <a:ext cx="4191000" cy="329184"/>
          </a:xfrm>
        </p:spPr>
        <p:txBody>
          <a:bodyPr/>
          <a:lstStyle/>
          <a:p>
            <a:r>
              <a:rPr lang="en-US" smtClean="0"/>
              <a:t>Randarea obiectelor folosind func</a:t>
            </a:r>
            <a:r>
              <a:rPr lang="ro-RO" smtClean="0"/>
              <a:t>ții de distanță în OpenGL</a:t>
            </a:r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6168343" y="6395598"/>
            <a:ext cx="236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 smtClean="0"/>
              <a:t>Bac</a:t>
            </a:r>
            <a:r>
              <a:rPr lang="ro-RO" dirty="0" smtClean="0"/>
              <a:t>ău</a:t>
            </a:r>
            <a:r>
              <a:rPr lang="ro-RO" smtClean="0"/>
              <a:t>, 2014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295400"/>
          </a:xfrm>
        </p:spPr>
        <p:txBody>
          <a:bodyPr/>
          <a:lstStyle/>
          <a:p>
            <a:r>
              <a:rPr lang="en-US" smtClean="0"/>
              <a:t>Coordonator:	Lect. Univ. Dr. Dan Popa</a:t>
            </a:r>
          </a:p>
          <a:p>
            <a:r>
              <a:rPr lang="ro-RO"/>
              <a:t>Absolvent</a:t>
            </a:r>
            <a:r>
              <a:rPr lang="en-US"/>
              <a:t>: 	</a:t>
            </a:r>
            <a:r>
              <a:rPr lang="en-US" smtClean="0"/>
              <a:t>Dan </a:t>
            </a:r>
            <a:r>
              <a:rPr lang="en-US"/>
              <a:t>Cristian Gafencu</a:t>
            </a:r>
          </a:p>
          <a:p>
            <a:endParaRPr lang="en-US"/>
          </a:p>
        </p:txBody>
      </p:sp>
      <p:pic>
        <p:nvPicPr>
          <p:cNvPr id="2057" name="Picture 9" descr="ant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60407"/>
            <a:ext cx="15906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438" y="4960407"/>
            <a:ext cx="15144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950" y="5463736"/>
            <a:ext cx="93345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76475" y="4960407"/>
            <a:ext cx="4581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1000" b="1" smtClean="0"/>
          </a:p>
          <a:p>
            <a:pPr algn="ctr"/>
            <a:r>
              <a:rPr lang="en-US" sz="1000" b="1" smtClean="0"/>
              <a:t>ROMÂNIA</a:t>
            </a:r>
          </a:p>
          <a:p>
            <a:pPr algn="ctr"/>
            <a:r>
              <a:rPr lang="en-US" sz="1000" b="1" smtClean="0"/>
              <a:t>MINISTERUL EDUCAŢIEI NAŢIONALE</a:t>
            </a:r>
          </a:p>
          <a:p>
            <a:pPr algn="ctr"/>
            <a:r>
              <a:rPr lang="en-US" sz="1000" smtClean="0"/>
              <a:t>UNIVERSITATEA </a:t>
            </a:r>
            <a:r>
              <a:rPr lang="en-US" sz="1000" b="1" smtClean="0"/>
              <a:t>Vasile Alecsandri </a:t>
            </a:r>
            <a:r>
              <a:rPr lang="en-US" sz="1000" smtClean="0"/>
              <a:t>din BACĂU</a:t>
            </a:r>
          </a:p>
          <a:p>
            <a:pPr algn="ctr"/>
            <a:r>
              <a:rPr lang="en-US" sz="1000" b="1" smtClean="0"/>
              <a:t>FACULTATEA </a:t>
            </a:r>
            <a:r>
              <a:rPr lang="en-US" sz="1000" b="1"/>
              <a:t>DE ŞTIINŢE</a:t>
            </a:r>
          </a:p>
          <a:p>
            <a:pPr algn="ctr"/>
            <a:r>
              <a:rPr lang="en-US" sz="1000"/>
              <a:t>Str. Calea Mărăşeşti, nr. 157, Bacău, 600115</a:t>
            </a:r>
          </a:p>
          <a:p>
            <a:pPr algn="ctr"/>
            <a:r>
              <a:rPr lang="en-US" sz="1000"/>
              <a:t>Tel. +40-234-542411, tel./ fax +40-234-571012</a:t>
            </a:r>
          </a:p>
          <a:p>
            <a:pPr algn="ctr"/>
            <a:r>
              <a:rPr lang="en-US" sz="1000" smtClean="0"/>
              <a:t>www.ub.ro</a:t>
            </a:r>
            <a:r>
              <a:rPr lang="en-US" sz="1000"/>
              <a:t>; e-mail: stiinte@ub.ro</a:t>
            </a:r>
          </a:p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477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39" cy="48767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38" cy="48767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38" cy="48767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Funcții de distanță pentru primitive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mtClean="0"/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5" y="1740156"/>
            <a:ext cx="2879725" cy="21596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740156"/>
            <a:ext cx="2879725" cy="215963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4" y="4089339"/>
            <a:ext cx="2879725" cy="215963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15" y="4089338"/>
            <a:ext cx="2879725" cy="21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Operații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mtClean="0"/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05" y="1739520"/>
            <a:ext cx="2879725" cy="215455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15" y="1733806"/>
            <a:ext cx="2879725" cy="216598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3" y="4089338"/>
            <a:ext cx="2879725" cy="215963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14" y="4085210"/>
            <a:ext cx="2879725" cy="21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Compunerea funcțiilor de distanță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mtClean="0"/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3" y="1736980"/>
            <a:ext cx="2879725" cy="215963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63" y="1741425"/>
            <a:ext cx="2879725" cy="215519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3" y="4087750"/>
            <a:ext cx="2879725" cy="216535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63" y="4110482"/>
            <a:ext cx="28797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Rezultate practice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mtClean="0"/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0" y="3587750"/>
            <a:ext cx="3565525" cy="28892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44" y="3611681"/>
            <a:ext cx="3563636" cy="286531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1369496"/>
            <a:ext cx="2879725" cy="215773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09" y="1377751"/>
            <a:ext cx="2879725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Grafica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ro-RO" smtClean="0"/>
              <a:t>utilizarea de obiecte reprezentate geometric în trei dimensiuni pentru efectuarea de simulări și vizualizări.</a:t>
            </a:r>
          </a:p>
          <a:p>
            <a:pPr algn="just"/>
            <a:r>
              <a:rPr lang="ro-RO" smtClean="0"/>
              <a:t>vizualizarea se face în două dimensiuni (similar cu crearea unei fotografii).</a:t>
            </a:r>
          </a:p>
          <a:p>
            <a:pPr algn="just"/>
            <a:r>
              <a:rPr lang="ro-RO" smtClean="0"/>
              <a:t>obținerea imaginii – </a:t>
            </a:r>
            <a:r>
              <a:rPr lang="ro-RO" b="1" smtClean="0"/>
              <a:t>proces de randare.</a:t>
            </a:r>
          </a:p>
          <a:p>
            <a:endParaRPr lang="ro-RO"/>
          </a:p>
          <a:p>
            <a:endParaRPr lang="ro-RO" smtClean="0"/>
          </a:p>
          <a:p>
            <a:endParaRPr lang="ro-RO"/>
          </a:p>
          <a:p>
            <a:endParaRPr lang="ro-RO" smtClean="0"/>
          </a:p>
          <a:p>
            <a:endParaRPr lang="ro-RO"/>
          </a:p>
          <a:p>
            <a:endParaRPr lang="ro-RO" smtClean="0"/>
          </a:p>
          <a:p>
            <a:endParaRPr lang="ro-RO" smtClean="0"/>
          </a:p>
          <a:p>
            <a:pPr marL="274320" lvl="1" indent="0">
              <a:buNone/>
            </a:pPr>
            <a:endParaRPr lang="ro-RO"/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2800" y="18288"/>
            <a:ext cx="41910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3587750"/>
            <a:ext cx="4735195" cy="314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2666" y="4029789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smtClean="0"/>
              <a:t>s</a:t>
            </a:r>
            <a:r>
              <a:rPr lang="en-US" sz="1000" smtClean="0"/>
              <a:t>urs</a:t>
            </a:r>
            <a:r>
              <a:rPr lang="ro-RO" sz="1000" smtClean="0"/>
              <a:t>ă de lumină</a:t>
            </a:r>
            <a:endParaRPr lang="en-US" sz="1000"/>
          </a:p>
        </p:txBody>
      </p:sp>
      <p:sp>
        <p:nvSpPr>
          <p:cNvPr id="8" name="TextBox 7"/>
          <p:cNvSpPr txBox="1"/>
          <p:nvPr/>
        </p:nvSpPr>
        <p:spPr>
          <a:xfrm>
            <a:off x="5715000" y="569906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smtClean="0"/>
              <a:t>obiect</a:t>
            </a:r>
            <a:endParaRPr lang="en-US" sz="1000"/>
          </a:p>
        </p:txBody>
      </p:sp>
      <p:sp>
        <p:nvSpPr>
          <p:cNvPr id="9" name="TextBox 8"/>
          <p:cNvSpPr txBox="1"/>
          <p:nvPr/>
        </p:nvSpPr>
        <p:spPr>
          <a:xfrm>
            <a:off x="1823402" y="4143453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smtClean="0"/>
              <a:t>cameră</a:t>
            </a:r>
            <a:endParaRPr lang="en-US" sz="1000"/>
          </a:p>
        </p:txBody>
      </p:sp>
      <p:sp>
        <p:nvSpPr>
          <p:cNvPr id="10" name="TextBox 9"/>
          <p:cNvSpPr txBox="1"/>
          <p:nvPr/>
        </p:nvSpPr>
        <p:spPr>
          <a:xfrm>
            <a:off x="2245200" y="5608413"/>
            <a:ext cx="1183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smtClean="0"/>
              <a:t>Imaginea randată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998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Randare în timp real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mtClean="0"/>
              <a:t>imaginea este calculată și afișată imediat.</a:t>
            </a:r>
          </a:p>
          <a:p>
            <a:pPr algn="just"/>
            <a:r>
              <a:rPr lang="ro-RO" smtClean="0"/>
              <a:t>tehnica standard</a:t>
            </a:r>
            <a:r>
              <a:rPr lang="en-US" smtClean="0"/>
              <a:t>: </a:t>
            </a:r>
            <a:r>
              <a:rPr lang="ro-RO" b="1" smtClean="0"/>
              <a:t>rasterizarea de suprafețe poligonale.</a:t>
            </a:r>
          </a:p>
          <a:p>
            <a:r>
              <a:rPr lang="ro-RO" smtClean="0"/>
              <a:t>suprafața obiectelor este </a:t>
            </a:r>
            <a:br>
              <a:rPr lang="ro-RO" smtClean="0"/>
            </a:br>
            <a:r>
              <a:rPr lang="ro-RO" smtClean="0"/>
              <a:t>aproximată cu primitive </a:t>
            </a:r>
            <a:br>
              <a:rPr lang="ro-RO" smtClean="0"/>
            </a:br>
            <a:r>
              <a:rPr lang="ro-RO" smtClean="0"/>
              <a:t>simple(triunghiuri).</a:t>
            </a:r>
          </a:p>
          <a:p>
            <a:endParaRPr lang="ro-RO"/>
          </a:p>
          <a:p>
            <a:pPr algn="just"/>
            <a:r>
              <a:rPr lang="ro-RO" smtClean="0"/>
              <a:t>rasterizare</a:t>
            </a:r>
            <a:r>
              <a:rPr lang="ro-RO" b="1" smtClean="0"/>
              <a:t> </a:t>
            </a:r>
            <a:r>
              <a:rPr lang="ro-RO" smtClean="0"/>
              <a:t>=</a:t>
            </a:r>
            <a:r>
              <a:rPr lang="ro-RO" b="1" smtClean="0"/>
              <a:t> </a:t>
            </a:r>
            <a:r>
              <a:rPr lang="ro-RO" smtClean="0"/>
              <a:t>proiecția primitivelor în planul 2D al imaginii.</a:t>
            </a:r>
          </a:p>
          <a:p>
            <a:pPr algn="just"/>
            <a:r>
              <a:rPr lang="ro-RO" smtClean="0"/>
              <a:t>multe dintre efectele optice sunt dificil sau imposibil de realizat.</a:t>
            </a:r>
          </a:p>
          <a:p>
            <a:pPr algn="just"/>
            <a:r>
              <a:rPr lang="ro-RO" smtClean="0"/>
              <a:t>ușor de paralelizat (execuția se face pe GPU).</a:t>
            </a:r>
          </a:p>
          <a:p>
            <a:endParaRPr lang="ro-RO" smtClean="0"/>
          </a:p>
          <a:p>
            <a:endParaRPr lang="ro-RO" b="1" smtClean="0"/>
          </a:p>
          <a:p>
            <a:endParaRPr lang="ro-RO" smtClean="0"/>
          </a:p>
          <a:p>
            <a:endParaRPr lang="ro-RO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2800" y="18288"/>
            <a:ext cx="41910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458720"/>
            <a:ext cx="3766503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GPU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/>
              <a:t>sisteme de calcul multiprocesor cu multe nuclee optimizate pentru calcul paralel (SIMT).</a:t>
            </a:r>
          </a:p>
          <a:p>
            <a:pPr algn="just"/>
            <a:r>
              <a:rPr lang="ro-RO" smtClean="0"/>
              <a:t>în prezent GPU sunt complet programabile.</a:t>
            </a:r>
          </a:p>
          <a:p>
            <a:pPr algn="just"/>
            <a:r>
              <a:rPr lang="ro-RO" smtClean="0"/>
              <a:t>putem implementa tehnici noi de randare care să utilizeze puterea de calcul a GPU</a:t>
            </a:r>
          </a:p>
          <a:p>
            <a:endParaRPr lang="ro-RO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57600"/>
            <a:ext cx="5886450" cy="299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GPU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smtClean="0"/>
              <a:t>lucrăm cu GPU prin intermediul OpenGL</a:t>
            </a:r>
          </a:p>
          <a:p>
            <a:pPr algn="just"/>
            <a:r>
              <a:rPr lang="ro-RO" smtClean="0"/>
              <a:t>utilizăm doar 2 triunghiuri, randarea o executăm noi în etapele programabile</a:t>
            </a:r>
          </a:p>
          <a:p>
            <a:endParaRPr lang="ro-RO"/>
          </a:p>
          <a:p>
            <a:endParaRPr lang="ro-RO" smtClean="0"/>
          </a:p>
          <a:p>
            <a:endParaRPr lang="ro-RO"/>
          </a:p>
          <a:p>
            <a:endParaRPr lang="ro-RO" smtClean="0"/>
          </a:p>
          <a:p>
            <a:endParaRPr lang="ro-RO"/>
          </a:p>
          <a:p>
            <a:pPr algn="just"/>
            <a:endParaRPr lang="ro-RO" smtClean="0"/>
          </a:p>
          <a:p>
            <a:pPr marL="0" indent="0">
              <a:buNone/>
            </a:pPr>
            <a:r>
              <a:rPr lang="en-US" smtClean="0"/>
              <a:t>	</a:t>
            </a:r>
            <a:r>
              <a:rPr lang="ro-RO"/>
              <a:t>	</a:t>
            </a:r>
            <a:r>
              <a:rPr lang="ro-RO" sz="1800" smtClean="0">
                <a:latin typeface="Consolas" panose="020B0609020204030204" pitchFamily="49" charset="0"/>
                <a:cs typeface="Consolas" panose="020B0609020204030204" pitchFamily="49" charset="0"/>
              </a:rPr>
              <a:t>foreach(pixel p) </a:t>
            </a:r>
            <a:r>
              <a:rPr 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		culoare = calculeaza_culoare(p)</a:t>
            </a:r>
          </a:p>
          <a:p>
            <a:pPr marL="0" indent="0">
              <a:buNone/>
            </a:pPr>
            <a:r>
              <a:rPr lang="en-US" sz="180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  <a:endParaRPr lang="ro-RO" sz="18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24640"/>
            <a:ext cx="2971800" cy="22279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9478" y="2924640"/>
            <a:ext cx="2980522" cy="2227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9478" y="2924640"/>
            <a:ext cx="2980522" cy="2227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91000" y="4027983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4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Funcții de distanță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/>
              </a:bodyPr>
              <a:lstStyle/>
              <a:p>
                <a:r>
                  <a:rPr lang="ro-RO" smtClean="0"/>
                  <a:t>putem descrie suprafața unui obiect folosind distanța geometrică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ro-RO" b="1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ro-RO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b="1" i="1">
                        <a:latin typeface="Cambria Math" panose="02040503050406030204" pitchFamily="18" charset="0"/>
                      </a:rPr>
                      <m:t>∥=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o-RO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ro-RO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o-RO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ro-RO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ro-RO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ro-RO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ro-RO" smtClean="0"/>
              </a:p>
              <a:p>
                <a:pPr marL="0" indent="0">
                  <a:buNone/>
                </a:pPr>
                <a:endParaRPr lang="ro-RO"/>
              </a:p>
              <a:p>
                <a:r>
                  <a:rPr lang="ro-RO" smtClean="0"/>
                  <a:t>de exemplu pentru </a:t>
                </a:r>
                <a:r>
                  <a:rPr lang="en-US" smtClean="0"/>
                  <a:t>o </a:t>
                </a:r>
                <a:r>
                  <a:rPr lang="en-US"/>
                  <a:t>sferă de rază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/>
                  <a:t> cu centrul în </a:t>
                </a:r>
                <a:r>
                  <a:rPr lang="ro-RO" smtClean="0"/>
                  <a:t>origine putem utiliza funcția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ro-RO" b="1" i="1">
                        <a:latin typeface="Cambria Math" panose="02040503050406030204" pitchFamily="18" charset="0"/>
                      </a:rPr>
                      <m:t>=∥</m:t>
                    </m:r>
                    <m:r>
                      <a:rPr lang="ro-RO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b="1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mtClean="0"/>
                  <a:t>pentru a clasifica toate punctele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o-RO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ro-RO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o-RO" i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ro-RO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ro-RO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o-RO" smtClean="0"/>
                  <a:t> astfel</a:t>
                </a:r>
                <a:r>
                  <a:rPr lang="en-US" smtClean="0"/>
                  <a:t>:</a:t>
                </a:r>
                <a:endParaRPr lang="ro-RO" smtClean="0"/>
              </a:p>
              <a:p>
                <a:endParaRPr lang="ro-RO"/>
              </a:p>
              <a:p>
                <a:pPr marL="0" indent="0">
                  <a:buNone/>
                </a:pPr>
                <a:r>
                  <a:rPr lang="ro-RO" smtClean="0"/>
                  <a:t>	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o-RO" i="1"/>
                  <a:t> – </a:t>
                </a:r>
                <a:r>
                  <a:rPr lang="ro-RO"/>
                  <a:t>punctul se află în afara </a:t>
                </a:r>
                <a:r>
                  <a:rPr lang="ro-RO" smtClean="0"/>
                  <a:t>obiectului</a:t>
                </a:r>
              </a:p>
              <a:p>
                <a:pPr marL="0" indent="0">
                  <a:buNone/>
                </a:pPr>
                <a:r>
                  <a:rPr lang="ro-RO" b="0" smtClean="0"/>
                  <a:t>	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o-RO" i="1"/>
                  <a:t> – </a:t>
                </a:r>
                <a:r>
                  <a:rPr lang="ro-RO"/>
                  <a:t>punctul se află pe suprafața </a:t>
                </a:r>
                <a:r>
                  <a:rPr lang="ro-RO" smtClean="0"/>
                  <a:t>obiectului</a:t>
                </a:r>
              </a:p>
              <a:p>
                <a:pPr marL="0" indent="0">
                  <a:buNone/>
                </a:pPr>
                <a:r>
                  <a:rPr lang="ro-RO"/>
                  <a:t>	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ro-RO" i="1"/>
                  <a:t> – </a:t>
                </a:r>
                <a:r>
                  <a:rPr lang="ro-RO"/>
                  <a:t>punctul se află în interiorul </a:t>
                </a:r>
                <a:r>
                  <a:rPr lang="ro-RO" smtClean="0"/>
                  <a:t>obiectului</a:t>
                </a: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40" cy="4876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40" cy="48767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Sphere Tracing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0" y="1600200"/>
            <a:ext cx="7124239" cy="48767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18288"/>
            <a:ext cx="4267200" cy="329184"/>
          </a:xfrm>
        </p:spPr>
        <p:txBody>
          <a:bodyPr/>
          <a:lstStyle/>
          <a:p>
            <a:r>
              <a:rPr lang="en-US"/>
              <a:t>Randarea obiectelor folosind func</a:t>
            </a:r>
            <a:r>
              <a:rPr lang="ro-RO"/>
              <a:t>ții de distanță în OpenGL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635</TotalTime>
  <Words>360</Words>
  <Application>Microsoft Office PowerPoint</Application>
  <PresentationFormat>On-screen Show (4:3)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Consolas</vt:lpstr>
      <vt:lpstr>Clarity</vt:lpstr>
      <vt:lpstr>Randarea obiectelor folosind funcții de distanță în Opengl</vt:lpstr>
      <vt:lpstr>Grafica 3D</vt:lpstr>
      <vt:lpstr>Randare în timp real</vt:lpstr>
      <vt:lpstr>GPU</vt:lpstr>
      <vt:lpstr>GPU</vt:lpstr>
      <vt:lpstr>Funcții de distanță</vt:lpstr>
      <vt:lpstr>Sphere Tracing</vt:lpstr>
      <vt:lpstr>Sphere Tracing</vt:lpstr>
      <vt:lpstr>Sphere Tracing</vt:lpstr>
      <vt:lpstr>Sphere Tracing</vt:lpstr>
      <vt:lpstr>Sphere Tracing</vt:lpstr>
      <vt:lpstr>Sphere Tracing</vt:lpstr>
      <vt:lpstr>Funcții de distanță pentru primitive</vt:lpstr>
      <vt:lpstr>Operații</vt:lpstr>
      <vt:lpstr>Compunerea funcțiilor de distanță</vt:lpstr>
      <vt:lpstr>Rezultate practice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Arhitectura CUDA</dc:title>
  <dc:creator>ed</dc:creator>
  <cp:lastModifiedBy>edooix</cp:lastModifiedBy>
  <cp:revision>45</cp:revision>
  <dcterms:created xsi:type="dcterms:W3CDTF">2012-06-27T09:37:26Z</dcterms:created>
  <dcterms:modified xsi:type="dcterms:W3CDTF">2014-07-03T16:32:12Z</dcterms:modified>
</cp:coreProperties>
</file>